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3"/>
  </p:normalViewPr>
  <p:slideViewPr>
    <p:cSldViewPr snapToGrid="0" snapToObjects="1">
      <p:cViewPr varScale="1">
        <p:scale>
          <a:sx n="107" d="100"/>
          <a:sy n="107" d="100"/>
        </p:scale>
        <p:origin x="73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3DE4C3-6C6C-FA4A-AC07-D849B6278B9F}" type="datetimeFigureOut">
              <a:rPr lang="en-US" smtClean="0"/>
              <a:t>5/5/19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F68BFD-77CE-7E4F-99D9-E48F8974706E}" type="slidenum">
              <a:rPr lang="en-US" smtClean="0"/>
              <a:t>‹#›</a:t>
            </a:fld>
            <a:endParaRPr lang="en-US"/>
          </a:p>
        </p:txBody>
      </p:sp>
    </p:spTree>
    <p:extLst>
      <p:ext uri="{BB962C8B-B14F-4D97-AF65-F5344CB8AC3E}">
        <p14:creationId xmlns:p14="http://schemas.microsoft.com/office/powerpoint/2010/main" val="2780243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F68BFD-77CE-7E4F-99D9-E48F8974706E}" type="slidenum">
              <a:rPr lang="en-US" smtClean="0"/>
              <a:t>5</a:t>
            </a:fld>
            <a:endParaRPr lang="en-US"/>
          </a:p>
        </p:txBody>
      </p:sp>
    </p:spTree>
    <p:extLst>
      <p:ext uri="{BB962C8B-B14F-4D97-AF65-F5344CB8AC3E}">
        <p14:creationId xmlns:p14="http://schemas.microsoft.com/office/powerpoint/2010/main" val="17675276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F68BFD-77CE-7E4F-99D9-E48F8974706E}" type="slidenum">
              <a:rPr lang="en-US" smtClean="0"/>
              <a:t>6</a:t>
            </a:fld>
            <a:endParaRPr lang="en-US"/>
          </a:p>
        </p:txBody>
      </p:sp>
    </p:spTree>
    <p:extLst>
      <p:ext uri="{BB962C8B-B14F-4D97-AF65-F5344CB8AC3E}">
        <p14:creationId xmlns:p14="http://schemas.microsoft.com/office/powerpoint/2010/main" val="25423486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97A5C-F2E2-474C-AA75-B2E0BCE9DE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0D28258-4262-2245-AE7A-C18CBD54AA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3EB675C-9A9E-6149-B869-CFC7171F4DED}"/>
              </a:ext>
            </a:extLst>
          </p:cNvPr>
          <p:cNvSpPr>
            <a:spLocks noGrp="1"/>
          </p:cNvSpPr>
          <p:nvPr>
            <p:ph type="dt" sz="half" idx="10"/>
          </p:nvPr>
        </p:nvSpPr>
        <p:spPr/>
        <p:txBody>
          <a:bodyPr/>
          <a:lstStyle/>
          <a:p>
            <a:fld id="{559B9F25-68A0-FF41-BFF0-FFD9CBF986DE}" type="datetimeFigureOut">
              <a:rPr lang="en-US" smtClean="0"/>
              <a:t>5/5/19</a:t>
            </a:fld>
            <a:endParaRPr lang="en-US"/>
          </a:p>
        </p:txBody>
      </p:sp>
      <p:sp>
        <p:nvSpPr>
          <p:cNvPr id="5" name="Footer Placeholder 4">
            <a:extLst>
              <a:ext uri="{FF2B5EF4-FFF2-40B4-BE49-F238E27FC236}">
                <a16:creationId xmlns:a16="http://schemas.microsoft.com/office/drawing/2014/main" id="{57B6C0F3-7F56-2841-81EB-D44D30D003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9A47F5-261B-8341-AB1C-8FD5AFF98F09}"/>
              </a:ext>
            </a:extLst>
          </p:cNvPr>
          <p:cNvSpPr>
            <a:spLocks noGrp="1"/>
          </p:cNvSpPr>
          <p:nvPr>
            <p:ph type="sldNum" sz="quarter" idx="12"/>
          </p:nvPr>
        </p:nvSpPr>
        <p:spPr/>
        <p:txBody>
          <a:bodyPr/>
          <a:lstStyle/>
          <a:p>
            <a:fld id="{AB1C8F95-F5D0-E048-B0B6-CCF323C4990C}" type="slidenum">
              <a:rPr lang="en-US" smtClean="0"/>
              <a:t>‹#›</a:t>
            </a:fld>
            <a:endParaRPr lang="en-US"/>
          </a:p>
        </p:txBody>
      </p:sp>
    </p:spTree>
    <p:extLst>
      <p:ext uri="{BB962C8B-B14F-4D97-AF65-F5344CB8AC3E}">
        <p14:creationId xmlns:p14="http://schemas.microsoft.com/office/powerpoint/2010/main" val="1920445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1288-7DD0-0C4A-92FF-E0065AE3B03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5B4CBE2-B18A-294E-BDE9-2AA23F27737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2C0A43-DF5C-1B46-A697-E704BEF6CDF2}"/>
              </a:ext>
            </a:extLst>
          </p:cNvPr>
          <p:cNvSpPr>
            <a:spLocks noGrp="1"/>
          </p:cNvSpPr>
          <p:nvPr>
            <p:ph type="dt" sz="half" idx="10"/>
          </p:nvPr>
        </p:nvSpPr>
        <p:spPr/>
        <p:txBody>
          <a:bodyPr/>
          <a:lstStyle/>
          <a:p>
            <a:fld id="{559B9F25-68A0-FF41-BFF0-FFD9CBF986DE}" type="datetimeFigureOut">
              <a:rPr lang="en-US" smtClean="0"/>
              <a:t>5/5/19</a:t>
            </a:fld>
            <a:endParaRPr lang="en-US"/>
          </a:p>
        </p:txBody>
      </p:sp>
      <p:sp>
        <p:nvSpPr>
          <p:cNvPr id="5" name="Footer Placeholder 4">
            <a:extLst>
              <a:ext uri="{FF2B5EF4-FFF2-40B4-BE49-F238E27FC236}">
                <a16:creationId xmlns:a16="http://schemas.microsoft.com/office/drawing/2014/main" id="{0E411A4F-9FA5-8345-8C3B-1B719242A4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852EE-068C-1C40-A70E-3BC09C49F455}"/>
              </a:ext>
            </a:extLst>
          </p:cNvPr>
          <p:cNvSpPr>
            <a:spLocks noGrp="1"/>
          </p:cNvSpPr>
          <p:nvPr>
            <p:ph type="sldNum" sz="quarter" idx="12"/>
          </p:nvPr>
        </p:nvSpPr>
        <p:spPr/>
        <p:txBody>
          <a:bodyPr/>
          <a:lstStyle/>
          <a:p>
            <a:fld id="{AB1C8F95-F5D0-E048-B0B6-CCF323C4990C}" type="slidenum">
              <a:rPr lang="en-US" smtClean="0"/>
              <a:t>‹#›</a:t>
            </a:fld>
            <a:endParaRPr lang="en-US"/>
          </a:p>
        </p:txBody>
      </p:sp>
    </p:spTree>
    <p:extLst>
      <p:ext uri="{BB962C8B-B14F-4D97-AF65-F5344CB8AC3E}">
        <p14:creationId xmlns:p14="http://schemas.microsoft.com/office/powerpoint/2010/main" val="3034010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5EE388-5075-7946-8239-8897580EB7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6F11399-9E97-9D4D-B33A-061D7F0E5A6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5187CE-75E0-4E4A-A8BB-BD32F2182360}"/>
              </a:ext>
            </a:extLst>
          </p:cNvPr>
          <p:cNvSpPr>
            <a:spLocks noGrp="1"/>
          </p:cNvSpPr>
          <p:nvPr>
            <p:ph type="dt" sz="half" idx="10"/>
          </p:nvPr>
        </p:nvSpPr>
        <p:spPr/>
        <p:txBody>
          <a:bodyPr/>
          <a:lstStyle/>
          <a:p>
            <a:fld id="{559B9F25-68A0-FF41-BFF0-FFD9CBF986DE}" type="datetimeFigureOut">
              <a:rPr lang="en-US" smtClean="0"/>
              <a:t>5/5/19</a:t>
            </a:fld>
            <a:endParaRPr lang="en-US"/>
          </a:p>
        </p:txBody>
      </p:sp>
      <p:sp>
        <p:nvSpPr>
          <p:cNvPr id="5" name="Footer Placeholder 4">
            <a:extLst>
              <a:ext uri="{FF2B5EF4-FFF2-40B4-BE49-F238E27FC236}">
                <a16:creationId xmlns:a16="http://schemas.microsoft.com/office/drawing/2014/main" id="{9E16C4E4-6FC3-C343-A435-5F75982BA0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B928E3-F9E9-8446-9B6B-52438CAC9D66}"/>
              </a:ext>
            </a:extLst>
          </p:cNvPr>
          <p:cNvSpPr>
            <a:spLocks noGrp="1"/>
          </p:cNvSpPr>
          <p:nvPr>
            <p:ph type="sldNum" sz="quarter" idx="12"/>
          </p:nvPr>
        </p:nvSpPr>
        <p:spPr/>
        <p:txBody>
          <a:bodyPr/>
          <a:lstStyle/>
          <a:p>
            <a:fld id="{AB1C8F95-F5D0-E048-B0B6-CCF323C4990C}" type="slidenum">
              <a:rPr lang="en-US" smtClean="0"/>
              <a:t>‹#›</a:t>
            </a:fld>
            <a:endParaRPr lang="en-US"/>
          </a:p>
        </p:txBody>
      </p:sp>
    </p:spTree>
    <p:extLst>
      <p:ext uri="{BB962C8B-B14F-4D97-AF65-F5344CB8AC3E}">
        <p14:creationId xmlns:p14="http://schemas.microsoft.com/office/powerpoint/2010/main" val="3105827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4EE5C-5CB6-F74F-84F1-7605F5FB40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1F26C8-2FCC-A44E-9940-7053D3FE73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3524C3-49FD-4148-A213-5B7547D98259}"/>
              </a:ext>
            </a:extLst>
          </p:cNvPr>
          <p:cNvSpPr>
            <a:spLocks noGrp="1"/>
          </p:cNvSpPr>
          <p:nvPr>
            <p:ph type="dt" sz="half" idx="10"/>
          </p:nvPr>
        </p:nvSpPr>
        <p:spPr/>
        <p:txBody>
          <a:bodyPr/>
          <a:lstStyle/>
          <a:p>
            <a:fld id="{559B9F25-68A0-FF41-BFF0-FFD9CBF986DE}" type="datetimeFigureOut">
              <a:rPr lang="en-US" smtClean="0"/>
              <a:t>5/5/19</a:t>
            </a:fld>
            <a:endParaRPr lang="en-US"/>
          </a:p>
        </p:txBody>
      </p:sp>
      <p:sp>
        <p:nvSpPr>
          <p:cNvPr id="5" name="Footer Placeholder 4">
            <a:extLst>
              <a:ext uri="{FF2B5EF4-FFF2-40B4-BE49-F238E27FC236}">
                <a16:creationId xmlns:a16="http://schemas.microsoft.com/office/drawing/2014/main" id="{8B9DC01B-ADB8-F94E-97E9-1C04FC1AD4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7E6B8C-C61E-1E46-A117-62BF7D07B1D8}"/>
              </a:ext>
            </a:extLst>
          </p:cNvPr>
          <p:cNvSpPr>
            <a:spLocks noGrp="1"/>
          </p:cNvSpPr>
          <p:nvPr>
            <p:ph type="sldNum" sz="quarter" idx="12"/>
          </p:nvPr>
        </p:nvSpPr>
        <p:spPr/>
        <p:txBody>
          <a:bodyPr/>
          <a:lstStyle/>
          <a:p>
            <a:fld id="{AB1C8F95-F5D0-E048-B0B6-CCF323C4990C}" type="slidenum">
              <a:rPr lang="en-US" smtClean="0"/>
              <a:t>‹#›</a:t>
            </a:fld>
            <a:endParaRPr lang="en-US"/>
          </a:p>
        </p:txBody>
      </p:sp>
    </p:spTree>
    <p:extLst>
      <p:ext uri="{BB962C8B-B14F-4D97-AF65-F5344CB8AC3E}">
        <p14:creationId xmlns:p14="http://schemas.microsoft.com/office/powerpoint/2010/main" val="4235157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504AC-6DDC-7C4C-B3BB-86D6E6F232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E938A3-BF2B-1043-B8A2-D802FE2CCE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A5FDBC-C06B-A047-88E4-6CA5E4B22A60}"/>
              </a:ext>
            </a:extLst>
          </p:cNvPr>
          <p:cNvSpPr>
            <a:spLocks noGrp="1"/>
          </p:cNvSpPr>
          <p:nvPr>
            <p:ph type="dt" sz="half" idx="10"/>
          </p:nvPr>
        </p:nvSpPr>
        <p:spPr/>
        <p:txBody>
          <a:bodyPr/>
          <a:lstStyle/>
          <a:p>
            <a:fld id="{559B9F25-68A0-FF41-BFF0-FFD9CBF986DE}" type="datetimeFigureOut">
              <a:rPr lang="en-US" smtClean="0"/>
              <a:t>5/5/19</a:t>
            </a:fld>
            <a:endParaRPr lang="en-US"/>
          </a:p>
        </p:txBody>
      </p:sp>
      <p:sp>
        <p:nvSpPr>
          <p:cNvPr id="5" name="Footer Placeholder 4">
            <a:extLst>
              <a:ext uri="{FF2B5EF4-FFF2-40B4-BE49-F238E27FC236}">
                <a16:creationId xmlns:a16="http://schemas.microsoft.com/office/drawing/2014/main" id="{71D9981E-8C50-4540-BC7D-234716190E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42338C-143B-FE41-AAA8-DD6953E6D6D9}"/>
              </a:ext>
            </a:extLst>
          </p:cNvPr>
          <p:cNvSpPr>
            <a:spLocks noGrp="1"/>
          </p:cNvSpPr>
          <p:nvPr>
            <p:ph type="sldNum" sz="quarter" idx="12"/>
          </p:nvPr>
        </p:nvSpPr>
        <p:spPr/>
        <p:txBody>
          <a:bodyPr/>
          <a:lstStyle/>
          <a:p>
            <a:fld id="{AB1C8F95-F5D0-E048-B0B6-CCF323C4990C}" type="slidenum">
              <a:rPr lang="en-US" smtClean="0"/>
              <a:t>‹#›</a:t>
            </a:fld>
            <a:endParaRPr lang="en-US"/>
          </a:p>
        </p:txBody>
      </p:sp>
    </p:spTree>
    <p:extLst>
      <p:ext uri="{BB962C8B-B14F-4D97-AF65-F5344CB8AC3E}">
        <p14:creationId xmlns:p14="http://schemas.microsoft.com/office/powerpoint/2010/main" val="615446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D15E8-BC1D-584D-957A-2240410281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404D63-8F6E-2345-A9FB-8CEB582D7F5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2FBA16-ED86-C54E-97A9-8B1D57BC34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9BDBF9E-7703-C54E-A100-296AB3F9A41F}"/>
              </a:ext>
            </a:extLst>
          </p:cNvPr>
          <p:cNvSpPr>
            <a:spLocks noGrp="1"/>
          </p:cNvSpPr>
          <p:nvPr>
            <p:ph type="dt" sz="half" idx="10"/>
          </p:nvPr>
        </p:nvSpPr>
        <p:spPr/>
        <p:txBody>
          <a:bodyPr/>
          <a:lstStyle/>
          <a:p>
            <a:fld id="{559B9F25-68A0-FF41-BFF0-FFD9CBF986DE}" type="datetimeFigureOut">
              <a:rPr lang="en-US" smtClean="0"/>
              <a:t>5/5/19</a:t>
            </a:fld>
            <a:endParaRPr lang="en-US"/>
          </a:p>
        </p:txBody>
      </p:sp>
      <p:sp>
        <p:nvSpPr>
          <p:cNvPr id="6" name="Footer Placeholder 5">
            <a:extLst>
              <a:ext uri="{FF2B5EF4-FFF2-40B4-BE49-F238E27FC236}">
                <a16:creationId xmlns:a16="http://schemas.microsoft.com/office/drawing/2014/main" id="{5223CEFF-3F5F-534B-8170-62703DB8B6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866F39-2278-5542-9EF2-1D2E5B89B004}"/>
              </a:ext>
            </a:extLst>
          </p:cNvPr>
          <p:cNvSpPr>
            <a:spLocks noGrp="1"/>
          </p:cNvSpPr>
          <p:nvPr>
            <p:ph type="sldNum" sz="quarter" idx="12"/>
          </p:nvPr>
        </p:nvSpPr>
        <p:spPr/>
        <p:txBody>
          <a:bodyPr/>
          <a:lstStyle/>
          <a:p>
            <a:fld id="{AB1C8F95-F5D0-E048-B0B6-CCF323C4990C}" type="slidenum">
              <a:rPr lang="en-US" smtClean="0"/>
              <a:t>‹#›</a:t>
            </a:fld>
            <a:endParaRPr lang="en-US"/>
          </a:p>
        </p:txBody>
      </p:sp>
    </p:spTree>
    <p:extLst>
      <p:ext uri="{BB962C8B-B14F-4D97-AF65-F5344CB8AC3E}">
        <p14:creationId xmlns:p14="http://schemas.microsoft.com/office/powerpoint/2010/main" val="381318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59A8A-7BF6-4E45-AB80-BB8B1554E3D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7B65F2-B996-8C4A-A50F-4BC9504E07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67AF89-F9EA-E54A-B474-9EE4C852B7D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255042-3598-AD42-80A0-C06AEEA45E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FADE79-8B18-6243-9F77-926F8BB225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C5E44F-41AB-9640-BB01-B73D94775D77}"/>
              </a:ext>
            </a:extLst>
          </p:cNvPr>
          <p:cNvSpPr>
            <a:spLocks noGrp="1"/>
          </p:cNvSpPr>
          <p:nvPr>
            <p:ph type="dt" sz="half" idx="10"/>
          </p:nvPr>
        </p:nvSpPr>
        <p:spPr/>
        <p:txBody>
          <a:bodyPr/>
          <a:lstStyle/>
          <a:p>
            <a:fld id="{559B9F25-68A0-FF41-BFF0-FFD9CBF986DE}" type="datetimeFigureOut">
              <a:rPr lang="en-US" smtClean="0"/>
              <a:t>5/5/19</a:t>
            </a:fld>
            <a:endParaRPr lang="en-US"/>
          </a:p>
        </p:txBody>
      </p:sp>
      <p:sp>
        <p:nvSpPr>
          <p:cNvPr id="8" name="Footer Placeholder 7">
            <a:extLst>
              <a:ext uri="{FF2B5EF4-FFF2-40B4-BE49-F238E27FC236}">
                <a16:creationId xmlns:a16="http://schemas.microsoft.com/office/drawing/2014/main" id="{674F8CBA-E974-7747-BBE2-E4CC3DBF71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0B2CE9-CB5E-F44A-B7E0-42B5A7D83022}"/>
              </a:ext>
            </a:extLst>
          </p:cNvPr>
          <p:cNvSpPr>
            <a:spLocks noGrp="1"/>
          </p:cNvSpPr>
          <p:nvPr>
            <p:ph type="sldNum" sz="quarter" idx="12"/>
          </p:nvPr>
        </p:nvSpPr>
        <p:spPr/>
        <p:txBody>
          <a:bodyPr/>
          <a:lstStyle/>
          <a:p>
            <a:fld id="{AB1C8F95-F5D0-E048-B0B6-CCF323C4990C}" type="slidenum">
              <a:rPr lang="en-US" smtClean="0"/>
              <a:t>‹#›</a:t>
            </a:fld>
            <a:endParaRPr lang="en-US"/>
          </a:p>
        </p:txBody>
      </p:sp>
    </p:spTree>
    <p:extLst>
      <p:ext uri="{BB962C8B-B14F-4D97-AF65-F5344CB8AC3E}">
        <p14:creationId xmlns:p14="http://schemas.microsoft.com/office/powerpoint/2010/main" val="644173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6B0B0-7445-6C41-B261-E9BDC445CED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5B1CEE6-6139-3E42-BD8C-4187E66031DC}"/>
              </a:ext>
            </a:extLst>
          </p:cNvPr>
          <p:cNvSpPr>
            <a:spLocks noGrp="1"/>
          </p:cNvSpPr>
          <p:nvPr>
            <p:ph type="dt" sz="half" idx="10"/>
          </p:nvPr>
        </p:nvSpPr>
        <p:spPr/>
        <p:txBody>
          <a:bodyPr/>
          <a:lstStyle/>
          <a:p>
            <a:fld id="{559B9F25-68A0-FF41-BFF0-FFD9CBF986DE}" type="datetimeFigureOut">
              <a:rPr lang="en-US" smtClean="0"/>
              <a:t>5/5/19</a:t>
            </a:fld>
            <a:endParaRPr lang="en-US"/>
          </a:p>
        </p:txBody>
      </p:sp>
      <p:sp>
        <p:nvSpPr>
          <p:cNvPr id="4" name="Footer Placeholder 3">
            <a:extLst>
              <a:ext uri="{FF2B5EF4-FFF2-40B4-BE49-F238E27FC236}">
                <a16:creationId xmlns:a16="http://schemas.microsoft.com/office/drawing/2014/main" id="{370F6841-9064-3640-BFC7-9F085937D22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3885B5-DFBF-AA4D-AA68-BD792AC0F933}"/>
              </a:ext>
            </a:extLst>
          </p:cNvPr>
          <p:cNvSpPr>
            <a:spLocks noGrp="1"/>
          </p:cNvSpPr>
          <p:nvPr>
            <p:ph type="sldNum" sz="quarter" idx="12"/>
          </p:nvPr>
        </p:nvSpPr>
        <p:spPr/>
        <p:txBody>
          <a:bodyPr/>
          <a:lstStyle/>
          <a:p>
            <a:fld id="{AB1C8F95-F5D0-E048-B0B6-CCF323C4990C}" type="slidenum">
              <a:rPr lang="en-US" smtClean="0"/>
              <a:t>‹#›</a:t>
            </a:fld>
            <a:endParaRPr lang="en-US"/>
          </a:p>
        </p:txBody>
      </p:sp>
    </p:spTree>
    <p:extLst>
      <p:ext uri="{BB962C8B-B14F-4D97-AF65-F5344CB8AC3E}">
        <p14:creationId xmlns:p14="http://schemas.microsoft.com/office/powerpoint/2010/main" val="1351968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FDE8557-6AB0-6946-8ECF-A1C988D47C4F}"/>
              </a:ext>
            </a:extLst>
          </p:cNvPr>
          <p:cNvSpPr>
            <a:spLocks noGrp="1"/>
          </p:cNvSpPr>
          <p:nvPr>
            <p:ph type="dt" sz="half" idx="10"/>
          </p:nvPr>
        </p:nvSpPr>
        <p:spPr/>
        <p:txBody>
          <a:bodyPr/>
          <a:lstStyle/>
          <a:p>
            <a:fld id="{559B9F25-68A0-FF41-BFF0-FFD9CBF986DE}" type="datetimeFigureOut">
              <a:rPr lang="en-US" smtClean="0"/>
              <a:t>5/5/19</a:t>
            </a:fld>
            <a:endParaRPr lang="en-US"/>
          </a:p>
        </p:txBody>
      </p:sp>
      <p:sp>
        <p:nvSpPr>
          <p:cNvPr id="3" name="Footer Placeholder 2">
            <a:extLst>
              <a:ext uri="{FF2B5EF4-FFF2-40B4-BE49-F238E27FC236}">
                <a16:creationId xmlns:a16="http://schemas.microsoft.com/office/drawing/2014/main" id="{047EE7C8-9F04-B54D-BFF4-FCF13B5BF7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976DF48-58C5-2849-99FB-89726CB99447}"/>
              </a:ext>
            </a:extLst>
          </p:cNvPr>
          <p:cNvSpPr>
            <a:spLocks noGrp="1"/>
          </p:cNvSpPr>
          <p:nvPr>
            <p:ph type="sldNum" sz="quarter" idx="12"/>
          </p:nvPr>
        </p:nvSpPr>
        <p:spPr/>
        <p:txBody>
          <a:bodyPr/>
          <a:lstStyle/>
          <a:p>
            <a:fld id="{AB1C8F95-F5D0-E048-B0B6-CCF323C4990C}" type="slidenum">
              <a:rPr lang="en-US" smtClean="0"/>
              <a:t>‹#›</a:t>
            </a:fld>
            <a:endParaRPr lang="en-US"/>
          </a:p>
        </p:txBody>
      </p:sp>
    </p:spTree>
    <p:extLst>
      <p:ext uri="{BB962C8B-B14F-4D97-AF65-F5344CB8AC3E}">
        <p14:creationId xmlns:p14="http://schemas.microsoft.com/office/powerpoint/2010/main" val="1029072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9D0C2-D6EE-204B-8138-9603C9BCDD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EA649DC-0A2E-984A-8711-026FA5DFE4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3D1A4CA-B22C-6D44-9139-8EC9C2AA79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0CA5B0-9A2E-854C-8B96-0E5404BB63B5}"/>
              </a:ext>
            </a:extLst>
          </p:cNvPr>
          <p:cNvSpPr>
            <a:spLocks noGrp="1"/>
          </p:cNvSpPr>
          <p:nvPr>
            <p:ph type="dt" sz="half" idx="10"/>
          </p:nvPr>
        </p:nvSpPr>
        <p:spPr/>
        <p:txBody>
          <a:bodyPr/>
          <a:lstStyle/>
          <a:p>
            <a:fld id="{559B9F25-68A0-FF41-BFF0-FFD9CBF986DE}" type="datetimeFigureOut">
              <a:rPr lang="en-US" smtClean="0"/>
              <a:t>5/5/19</a:t>
            </a:fld>
            <a:endParaRPr lang="en-US"/>
          </a:p>
        </p:txBody>
      </p:sp>
      <p:sp>
        <p:nvSpPr>
          <p:cNvPr id="6" name="Footer Placeholder 5">
            <a:extLst>
              <a:ext uri="{FF2B5EF4-FFF2-40B4-BE49-F238E27FC236}">
                <a16:creationId xmlns:a16="http://schemas.microsoft.com/office/drawing/2014/main" id="{3A07D8B4-B139-8440-9280-ADDFB68513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A8B592-D927-0941-BB73-71AFDD64B95B}"/>
              </a:ext>
            </a:extLst>
          </p:cNvPr>
          <p:cNvSpPr>
            <a:spLocks noGrp="1"/>
          </p:cNvSpPr>
          <p:nvPr>
            <p:ph type="sldNum" sz="quarter" idx="12"/>
          </p:nvPr>
        </p:nvSpPr>
        <p:spPr/>
        <p:txBody>
          <a:bodyPr/>
          <a:lstStyle/>
          <a:p>
            <a:fld id="{AB1C8F95-F5D0-E048-B0B6-CCF323C4990C}" type="slidenum">
              <a:rPr lang="en-US" smtClean="0"/>
              <a:t>‹#›</a:t>
            </a:fld>
            <a:endParaRPr lang="en-US"/>
          </a:p>
        </p:txBody>
      </p:sp>
    </p:spTree>
    <p:extLst>
      <p:ext uri="{BB962C8B-B14F-4D97-AF65-F5344CB8AC3E}">
        <p14:creationId xmlns:p14="http://schemas.microsoft.com/office/powerpoint/2010/main" val="36271345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431EF-8027-5B47-A61A-A6738F69B0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27A827C-CDEA-5D43-B7C1-0FFC2B0AE8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478B4BA-9A96-2149-85DC-96C6A96519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3646FC-1E05-7248-A7EE-35C4E161ABB2}"/>
              </a:ext>
            </a:extLst>
          </p:cNvPr>
          <p:cNvSpPr>
            <a:spLocks noGrp="1"/>
          </p:cNvSpPr>
          <p:nvPr>
            <p:ph type="dt" sz="half" idx="10"/>
          </p:nvPr>
        </p:nvSpPr>
        <p:spPr/>
        <p:txBody>
          <a:bodyPr/>
          <a:lstStyle/>
          <a:p>
            <a:fld id="{559B9F25-68A0-FF41-BFF0-FFD9CBF986DE}" type="datetimeFigureOut">
              <a:rPr lang="en-US" smtClean="0"/>
              <a:t>5/5/19</a:t>
            </a:fld>
            <a:endParaRPr lang="en-US"/>
          </a:p>
        </p:txBody>
      </p:sp>
      <p:sp>
        <p:nvSpPr>
          <p:cNvPr id="6" name="Footer Placeholder 5">
            <a:extLst>
              <a:ext uri="{FF2B5EF4-FFF2-40B4-BE49-F238E27FC236}">
                <a16:creationId xmlns:a16="http://schemas.microsoft.com/office/drawing/2014/main" id="{DCDC2BCF-D35C-6E40-8ADA-BDA728AE2B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3C4ADE-C44F-D745-8EB1-8D7074F4CFDC}"/>
              </a:ext>
            </a:extLst>
          </p:cNvPr>
          <p:cNvSpPr>
            <a:spLocks noGrp="1"/>
          </p:cNvSpPr>
          <p:nvPr>
            <p:ph type="sldNum" sz="quarter" idx="12"/>
          </p:nvPr>
        </p:nvSpPr>
        <p:spPr/>
        <p:txBody>
          <a:bodyPr/>
          <a:lstStyle/>
          <a:p>
            <a:fld id="{AB1C8F95-F5D0-E048-B0B6-CCF323C4990C}" type="slidenum">
              <a:rPr lang="en-US" smtClean="0"/>
              <a:t>‹#›</a:t>
            </a:fld>
            <a:endParaRPr lang="en-US"/>
          </a:p>
        </p:txBody>
      </p:sp>
    </p:spTree>
    <p:extLst>
      <p:ext uri="{BB962C8B-B14F-4D97-AF65-F5344CB8AC3E}">
        <p14:creationId xmlns:p14="http://schemas.microsoft.com/office/powerpoint/2010/main" val="218885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061AC0-23AD-6448-8E7F-7DC4155084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2B97D49-F267-1A45-9150-BBDBF0062C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A31B4B-FE4E-C04C-918F-CDAADE1BB0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9B9F25-68A0-FF41-BFF0-FFD9CBF986DE}" type="datetimeFigureOut">
              <a:rPr lang="en-US" smtClean="0"/>
              <a:t>5/5/19</a:t>
            </a:fld>
            <a:endParaRPr lang="en-US"/>
          </a:p>
        </p:txBody>
      </p:sp>
      <p:sp>
        <p:nvSpPr>
          <p:cNvPr id="5" name="Footer Placeholder 4">
            <a:extLst>
              <a:ext uri="{FF2B5EF4-FFF2-40B4-BE49-F238E27FC236}">
                <a16:creationId xmlns:a16="http://schemas.microsoft.com/office/drawing/2014/main" id="{C660A982-6C0C-2347-91DF-A32CA8EF2D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40C2952-7F1B-9740-877F-557FB0B48A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1C8F95-F5D0-E048-B0B6-CCF323C4990C}" type="slidenum">
              <a:rPr lang="en-US" smtClean="0"/>
              <a:t>‹#›</a:t>
            </a:fld>
            <a:endParaRPr lang="en-US"/>
          </a:p>
        </p:txBody>
      </p:sp>
    </p:spTree>
    <p:extLst>
      <p:ext uri="{BB962C8B-B14F-4D97-AF65-F5344CB8AC3E}">
        <p14:creationId xmlns:p14="http://schemas.microsoft.com/office/powerpoint/2010/main" val="3942193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4CF03-02C8-044D-B621-7161453C26D8}"/>
              </a:ext>
            </a:extLst>
          </p:cNvPr>
          <p:cNvSpPr>
            <a:spLocks noGrp="1"/>
          </p:cNvSpPr>
          <p:nvPr>
            <p:ph type="ctrTitle"/>
          </p:nvPr>
        </p:nvSpPr>
        <p:spPr/>
        <p:txBody>
          <a:bodyPr/>
          <a:lstStyle/>
          <a:p>
            <a:r>
              <a:rPr lang="en-US" dirty="0"/>
              <a:t>EDA on Breast Cancer Survival</a:t>
            </a:r>
          </a:p>
        </p:txBody>
      </p:sp>
    </p:spTree>
    <p:extLst>
      <p:ext uri="{BB962C8B-B14F-4D97-AF65-F5344CB8AC3E}">
        <p14:creationId xmlns:p14="http://schemas.microsoft.com/office/powerpoint/2010/main" val="872911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30110E-BF36-6242-8D1B-38DECBBDE699}"/>
              </a:ext>
            </a:extLst>
          </p:cNvPr>
          <p:cNvSpPr>
            <a:spLocks noGrp="1"/>
          </p:cNvSpPr>
          <p:nvPr>
            <p:ph type="title"/>
          </p:nvPr>
        </p:nvSpPr>
        <p:spPr>
          <a:xfrm>
            <a:off x="966952" y="1204108"/>
            <a:ext cx="2669406" cy="1781175"/>
          </a:xfrm>
        </p:spPr>
        <p:txBody>
          <a:bodyPr>
            <a:normAutofit/>
          </a:bodyPr>
          <a:lstStyle/>
          <a:p>
            <a:r>
              <a:rPr lang="en-US" sz="3200">
                <a:solidFill>
                  <a:srgbClr val="FFFFFF"/>
                </a:solidFill>
              </a:rPr>
              <a:t>Age distribution of the sample</a:t>
            </a:r>
          </a:p>
        </p:txBody>
      </p:sp>
      <p:pic>
        <p:nvPicPr>
          <p:cNvPr id="5" name="Picture 4">
            <a:extLst>
              <a:ext uri="{FF2B5EF4-FFF2-40B4-BE49-F238E27FC236}">
                <a16:creationId xmlns:a16="http://schemas.microsoft.com/office/drawing/2014/main" id="{841D769B-E6C9-5D4B-84DE-CF2625EEB917}"/>
              </a:ext>
            </a:extLst>
          </p:cNvPr>
          <p:cNvPicPr>
            <a:picLocks noChangeAspect="1"/>
          </p:cNvPicPr>
          <p:nvPr/>
        </p:nvPicPr>
        <p:blipFill>
          <a:blip r:embed="rId2"/>
          <a:stretch>
            <a:fillRect/>
          </a:stretch>
        </p:blipFill>
        <p:spPr>
          <a:xfrm>
            <a:off x="4461859" y="961219"/>
            <a:ext cx="6742057" cy="4821243"/>
          </a:xfrm>
          <a:prstGeom prst="rect">
            <a:avLst/>
          </a:prstGeom>
        </p:spPr>
      </p:pic>
      <p:sp>
        <p:nvSpPr>
          <p:cNvPr id="10" name="Content Placeholder 5">
            <a:extLst>
              <a:ext uri="{FF2B5EF4-FFF2-40B4-BE49-F238E27FC236}">
                <a16:creationId xmlns:a16="http://schemas.microsoft.com/office/drawing/2014/main" id="{86A2FF52-B569-484A-B754-9C04BF8FF2B2}"/>
              </a:ext>
            </a:extLst>
          </p:cNvPr>
          <p:cNvSpPr>
            <a:spLocks noGrp="1"/>
          </p:cNvSpPr>
          <p:nvPr>
            <p:ph idx="1"/>
          </p:nvPr>
        </p:nvSpPr>
        <p:spPr>
          <a:xfrm>
            <a:off x="838200" y="3428999"/>
            <a:ext cx="3221732" cy="2747963"/>
          </a:xfrm>
        </p:spPr>
        <p:txBody>
          <a:bodyPr vert="horz" lIns="91440" tIns="45720" rIns="91440" bIns="45720" rtlCol="0">
            <a:normAutofit/>
          </a:bodyPr>
          <a:lstStyle/>
          <a:p>
            <a:pPr marL="0" indent="0">
              <a:buNone/>
            </a:pPr>
            <a:r>
              <a:rPr lang="en-US" sz="1800" b="1" dirty="0"/>
              <a:t>Observation :-</a:t>
            </a:r>
          </a:p>
          <a:p>
            <a:pPr marL="0" indent="0">
              <a:buNone/>
            </a:pPr>
            <a:r>
              <a:rPr lang="en-IN" sz="1800" dirty="0"/>
              <a:t>Cancer is more likely to </a:t>
            </a:r>
            <a:r>
              <a:rPr lang="en-IN" sz="1800"/>
              <a:t>be detected </a:t>
            </a:r>
            <a:r>
              <a:rPr lang="en-IN" sz="1800" dirty="0"/>
              <a:t>within 40-70 age group of females.</a:t>
            </a:r>
            <a:endParaRPr lang="en-US" sz="1800" dirty="0"/>
          </a:p>
        </p:txBody>
      </p:sp>
    </p:spTree>
    <p:extLst>
      <p:ext uri="{BB962C8B-B14F-4D97-AF65-F5344CB8AC3E}">
        <p14:creationId xmlns:p14="http://schemas.microsoft.com/office/powerpoint/2010/main" val="2669394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24622C1-5B96-514F-81B8-684F434BF3C5}"/>
              </a:ext>
            </a:extLst>
          </p:cNvPr>
          <p:cNvSpPr>
            <a:spLocks noGrp="1"/>
          </p:cNvSpPr>
          <p:nvPr>
            <p:ph type="title"/>
          </p:nvPr>
        </p:nvSpPr>
        <p:spPr>
          <a:xfrm>
            <a:off x="966952" y="1204108"/>
            <a:ext cx="2669406" cy="1781175"/>
          </a:xfrm>
        </p:spPr>
        <p:txBody>
          <a:bodyPr>
            <a:normAutofit/>
          </a:bodyPr>
          <a:lstStyle/>
          <a:p>
            <a:r>
              <a:rPr lang="en-US" sz="3200">
                <a:solidFill>
                  <a:srgbClr val="FFFFFF"/>
                </a:solidFill>
              </a:rPr>
              <a:t>Age group v/s Survival status</a:t>
            </a:r>
          </a:p>
        </p:txBody>
      </p:sp>
      <p:pic>
        <p:nvPicPr>
          <p:cNvPr id="8" name="Picture 7">
            <a:extLst>
              <a:ext uri="{FF2B5EF4-FFF2-40B4-BE49-F238E27FC236}">
                <a16:creationId xmlns:a16="http://schemas.microsoft.com/office/drawing/2014/main" id="{4D028626-5B5F-194C-A7EA-02F3A5F3D74C}"/>
              </a:ext>
            </a:extLst>
          </p:cNvPr>
          <p:cNvPicPr>
            <a:picLocks noChangeAspect="1"/>
          </p:cNvPicPr>
          <p:nvPr/>
        </p:nvPicPr>
        <p:blipFill>
          <a:blip r:embed="rId2"/>
          <a:stretch>
            <a:fillRect/>
          </a:stretch>
        </p:blipFill>
        <p:spPr>
          <a:xfrm>
            <a:off x="4641849" y="952499"/>
            <a:ext cx="6597314" cy="5224463"/>
          </a:xfrm>
          <a:prstGeom prst="rect">
            <a:avLst/>
          </a:prstGeom>
        </p:spPr>
      </p:pic>
      <p:sp>
        <p:nvSpPr>
          <p:cNvPr id="15" name="Content Placeholder 5">
            <a:extLst>
              <a:ext uri="{FF2B5EF4-FFF2-40B4-BE49-F238E27FC236}">
                <a16:creationId xmlns:a16="http://schemas.microsoft.com/office/drawing/2014/main" id="{660AF2DB-328D-1A4C-B1C6-C62AA457EED4}"/>
              </a:ext>
            </a:extLst>
          </p:cNvPr>
          <p:cNvSpPr>
            <a:spLocks noGrp="1"/>
          </p:cNvSpPr>
          <p:nvPr>
            <p:ph idx="1"/>
          </p:nvPr>
        </p:nvSpPr>
        <p:spPr>
          <a:xfrm>
            <a:off x="838200" y="3428999"/>
            <a:ext cx="3221732" cy="2747963"/>
          </a:xfrm>
        </p:spPr>
        <p:txBody>
          <a:bodyPr vert="horz" lIns="91440" tIns="45720" rIns="91440" bIns="45720" rtlCol="0">
            <a:normAutofit/>
          </a:bodyPr>
          <a:lstStyle/>
          <a:p>
            <a:pPr marL="0" indent="0">
              <a:buNone/>
            </a:pPr>
            <a:r>
              <a:rPr lang="en-US" sz="1800" b="1" dirty="0"/>
              <a:t>Observation :-</a:t>
            </a:r>
          </a:p>
          <a:p>
            <a:pPr marL="0" indent="0">
              <a:buNone/>
            </a:pPr>
            <a:r>
              <a:rPr lang="en-IN" sz="1800" dirty="0"/>
              <a:t>Survival status is more when it comes to survival of 5 or more years. Also there is a decreasing trend in survival with age.</a:t>
            </a:r>
            <a:endParaRPr lang="en-US" sz="1800" dirty="0"/>
          </a:p>
        </p:txBody>
      </p:sp>
    </p:spTree>
    <p:extLst>
      <p:ext uri="{BB962C8B-B14F-4D97-AF65-F5344CB8AC3E}">
        <p14:creationId xmlns:p14="http://schemas.microsoft.com/office/powerpoint/2010/main" val="2570802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24622C1-5B96-514F-81B8-684F434BF3C5}"/>
              </a:ext>
            </a:extLst>
          </p:cNvPr>
          <p:cNvSpPr>
            <a:spLocks noGrp="1"/>
          </p:cNvSpPr>
          <p:nvPr>
            <p:ph type="title"/>
          </p:nvPr>
        </p:nvSpPr>
        <p:spPr>
          <a:xfrm>
            <a:off x="966952" y="1204108"/>
            <a:ext cx="2669406" cy="1781175"/>
          </a:xfrm>
        </p:spPr>
        <p:txBody>
          <a:bodyPr>
            <a:normAutofit/>
          </a:bodyPr>
          <a:lstStyle/>
          <a:p>
            <a:r>
              <a:rPr lang="en-US" sz="3200" dirty="0">
                <a:solidFill>
                  <a:srgbClr val="FFFFFF"/>
                </a:solidFill>
              </a:rPr>
              <a:t>Year of Operation v/s count</a:t>
            </a:r>
          </a:p>
        </p:txBody>
      </p:sp>
      <p:pic>
        <p:nvPicPr>
          <p:cNvPr id="4" name="Picture 3">
            <a:extLst>
              <a:ext uri="{FF2B5EF4-FFF2-40B4-BE49-F238E27FC236}">
                <a16:creationId xmlns:a16="http://schemas.microsoft.com/office/drawing/2014/main" id="{0F288DD9-915E-4848-A9A2-E2EA680D060F}"/>
              </a:ext>
            </a:extLst>
          </p:cNvPr>
          <p:cNvPicPr>
            <a:picLocks noChangeAspect="1"/>
          </p:cNvPicPr>
          <p:nvPr/>
        </p:nvPicPr>
        <p:blipFill>
          <a:blip r:embed="rId2"/>
          <a:stretch>
            <a:fillRect/>
          </a:stretch>
        </p:blipFill>
        <p:spPr>
          <a:xfrm>
            <a:off x="4616450" y="952500"/>
            <a:ext cx="7087448" cy="5224462"/>
          </a:xfrm>
          <a:prstGeom prst="rect">
            <a:avLst/>
          </a:prstGeom>
        </p:spPr>
      </p:pic>
      <p:sp>
        <p:nvSpPr>
          <p:cNvPr id="8" name="Content Placeholder 5">
            <a:extLst>
              <a:ext uri="{FF2B5EF4-FFF2-40B4-BE49-F238E27FC236}">
                <a16:creationId xmlns:a16="http://schemas.microsoft.com/office/drawing/2014/main" id="{25B16836-5FAB-2D4C-9C50-26EC0FDDCB55}"/>
              </a:ext>
            </a:extLst>
          </p:cNvPr>
          <p:cNvSpPr>
            <a:spLocks noGrp="1"/>
          </p:cNvSpPr>
          <p:nvPr>
            <p:ph idx="1"/>
          </p:nvPr>
        </p:nvSpPr>
        <p:spPr>
          <a:xfrm>
            <a:off x="838200" y="3428999"/>
            <a:ext cx="3221732" cy="2747963"/>
          </a:xfrm>
        </p:spPr>
        <p:txBody>
          <a:bodyPr vert="horz" lIns="91440" tIns="45720" rIns="91440" bIns="45720" rtlCol="0">
            <a:normAutofit/>
          </a:bodyPr>
          <a:lstStyle/>
          <a:p>
            <a:pPr marL="0" indent="0">
              <a:buNone/>
            </a:pPr>
            <a:r>
              <a:rPr lang="en-US" sz="1800" b="1" dirty="0"/>
              <a:t>Observation :-</a:t>
            </a:r>
          </a:p>
          <a:p>
            <a:pPr marL="0" indent="0">
              <a:buNone/>
            </a:pPr>
            <a:r>
              <a:rPr lang="en-IN" sz="1800" dirty="0"/>
              <a:t>Number of operation took place is pretty uniformly distributed over the period of time with slightly lesser number of cases towards late 90s</a:t>
            </a:r>
            <a:endParaRPr lang="en-US" sz="1800" dirty="0"/>
          </a:p>
        </p:txBody>
      </p:sp>
    </p:spTree>
    <p:extLst>
      <p:ext uri="{BB962C8B-B14F-4D97-AF65-F5344CB8AC3E}">
        <p14:creationId xmlns:p14="http://schemas.microsoft.com/office/powerpoint/2010/main" val="976121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24622C1-5B96-514F-81B8-684F434BF3C5}"/>
              </a:ext>
            </a:extLst>
          </p:cNvPr>
          <p:cNvSpPr>
            <a:spLocks noGrp="1"/>
          </p:cNvSpPr>
          <p:nvPr>
            <p:ph type="title"/>
          </p:nvPr>
        </p:nvSpPr>
        <p:spPr>
          <a:xfrm>
            <a:off x="966952" y="1204108"/>
            <a:ext cx="2669406" cy="1781175"/>
          </a:xfrm>
        </p:spPr>
        <p:txBody>
          <a:bodyPr>
            <a:normAutofit/>
          </a:bodyPr>
          <a:lstStyle/>
          <a:p>
            <a:r>
              <a:rPr lang="en-US" sz="3200" dirty="0">
                <a:solidFill>
                  <a:srgbClr val="FFFFFF"/>
                </a:solidFill>
              </a:rPr>
              <a:t>Positive Axillary Nodes v/s Age</a:t>
            </a:r>
          </a:p>
        </p:txBody>
      </p:sp>
      <p:sp>
        <p:nvSpPr>
          <p:cNvPr id="6" name="Content Placeholder 5">
            <a:extLst>
              <a:ext uri="{FF2B5EF4-FFF2-40B4-BE49-F238E27FC236}">
                <a16:creationId xmlns:a16="http://schemas.microsoft.com/office/drawing/2014/main" id="{4E6C723C-3F7F-5F46-8EE8-AEC65709A5DC}"/>
              </a:ext>
            </a:extLst>
          </p:cNvPr>
          <p:cNvSpPr>
            <a:spLocks noGrp="1"/>
          </p:cNvSpPr>
          <p:nvPr>
            <p:ph idx="1"/>
          </p:nvPr>
        </p:nvSpPr>
        <p:spPr>
          <a:xfrm>
            <a:off x="838200" y="3428999"/>
            <a:ext cx="3221732" cy="2747963"/>
          </a:xfrm>
        </p:spPr>
        <p:txBody>
          <a:bodyPr vert="horz" lIns="91440" tIns="45720" rIns="91440" bIns="45720" rtlCol="0">
            <a:normAutofit/>
          </a:bodyPr>
          <a:lstStyle/>
          <a:p>
            <a:pPr marL="0" indent="0">
              <a:buNone/>
            </a:pPr>
            <a:r>
              <a:rPr lang="en-US" sz="1800" b="1" dirty="0"/>
              <a:t>Observation :-</a:t>
            </a:r>
          </a:p>
          <a:p>
            <a:pPr marL="0" indent="0">
              <a:buNone/>
            </a:pPr>
            <a:r>
              <a:rPr lang="en-IN" sz="1800" dirty="0"/>
              <a:t>Mostly data is concentrated towards the bottom of the chart i.e. between 0 to 5. Hence women generally have 0-5 Positive Axillary Nodes when tested.</a:t>
            </a:r>
            <a:endParaRPr lang="en-US" sz="1800" dirty="0"/>
          </a:p>
        </p:txBody>
      </p:sp>
      <p:pic>
        <p:nvPicPr>
          <p:cNvPr id="5" name="Picture 4">
            <a:extLst>
              <a:ext uri="{FF2B5EF4-FFF2-40B4-BE49-F238E27FC236}">
                <a16:creationId xmlns:a16="http://schemas.microsoft.com/office/drawing/2014/main" id="{DB2051EF-BCB5-DC42-88DB-AFCA83FC6789}"/>
              </a:ext>
            </a:extLst>
          </p:cNvPr>
          <p:cNvPicPr>
            <a:picLocks noChangeAspect="1"/>
          </p:cNvPicPr>
          <p:nvPr/>
        </p:nvPicPr>
        <p:blipFill>
          <a:blip r:embed="rId3"/>
          <a:stretch>
            <a:fillRect/>
          </a:stretch>
        </p:blipFill>
        <p:spPr>
          <a:xfrm>
            <a:off x="4602162" y="952500"/>
            <a:ext cx="7285106" cy="5224462"/>
          </a:xfrm>
          <a:prstGeom prst="rect">
            <a:avLst/>
          </a:prstGeom>
        </p:spPr>
      </p:pic>
    </p:spTree>
    <p:extLst>
      <p:ext uri="{BB962C8B-B14F-4D97-AF65-F5344CB8AC3E}">
        <p14:creationId xmlns:p14="http://schemas.microsoft.com/office/powerpoint/2010/main" val="2486378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24622C1-5B96-514F-81B8-684F434BF3C5}"/>
              </a:ext>
            </a:extLst>
          </p:cNvPr>
          <p:cNvSpPr>
            <a:spLocks noGrp="1"/>
          </p:cNvSpPr>
          <p:nvPr>
            <p:ph type="title"/>
          </p:nvPr>
        </p:nvSpPr>
        <p:spPr>
          <a:xfrm>
            <a:off x="966952" y="1204108"/>
            <a:ext cx="2669406" cy="1781175"/>
          </a:xfrm>
        </p:spPr>
        <p:txBody>
          <a:bodyPr>
            <a:normAutofit/>
          </a:bodyPr>
          <a:lstStyle/>
          <a:p>
            <a:r>
              <a:rPr lang="en-US" sz="3200" dirty="0">
                <a:solidFill>
                  <a:srgbClr val="FFFFFF"/>
                </a:solidFill>
              </a:rPr>
              <a:t>Heat Map of Dataset</a:t>
            </a:r>
          </a:p>
        </p:txBody>
      </p:sp>
      <p:sp>
        <p:nvSpPr>
          <p:cNvPr id="6" name="Content Placeholder 5">
            <a:extLst>
              <a:ext uri="{FF2B5EF4-FFF2-40B4-BE49-F238E27FC236}">
                <a16:creationId xmlns:a16="http://schemas.microsoft.com/office/drawing/2014/main" id="{4E6C723C-3F7F-5F46-8EE8-AEC65709A5DC}"/>
              </a:ext>
            </a:extLst>
          </p:cNvPr>
          <p:cNvSpPr>
            <a:spLocks noGrp="1"/>
          </p:cNvSpPr>
          <p:nvPr>
            <p:ph idx="1"/>
          </p:nvPr>
        </p:nvSpPr>
        <p:spPr>
          <a:xfrm>
            <a:off x="838200" y="3428999"/>
            <a:ext cx="3221732" cy="2747963"/>
          </a:xfrm>
        </p:spPr>
        <p:txBody>
          <a:bodyPr>
            <a:normAutofit/>
          </a:bodyPr>
          <a:lstStyle/>
          <a:p>
            <a:pPr marL="0" indent="0">
              <a:buNone/>
            </a:pPr>
            <a:r>
              <a:rPr lang="en-IN" sz="1800" b="1" dirty="0"/>
              <a:t>Observation :-</a:t>
            </a:r>
          </a:p>
          <a:p>
            <a:pPr marL="0" indent="0">
              <a:buNone/>
            </a:pPr>
            <a:r>
              <a:rPr lang="en-IN" sz="1800" dirty="0"/>
              <a:t>Year of operation and Survival status has mild positive relationship with Age of women. Survival status has positive relationship with Positive Axillary nodes detected. There is no relationship between Positive Axillary nodes detected and Age of women</a:t>
            </a:r>
            <a:endParaRPr lang="en-US" sz="1800" dirty="0"/>
          </a:p>
        </p:txBody>
      </p:sp>
      <p:pic>
        <p:nvPicPr>
          <p:cNvPr id="5" name="Picture 4">
            <a:extLst>
              <a:ext uri="{FF2B5EF4-FFF2-40B4-BE49-F238E27FC236}">
                <a16:creationId xmlns:a16="http://schemas.microsoft.com/office/drawing/2014/main" id="{2C454921-AD84-4E47-90CE-E719D584ED4B}"/>
              </a:ext>
            </a:extLst>
          </p:cNvPr>
          <p:cNvPicPr>
            <a:picLocks noChangeAspect="1"/>
          </p:cNvPicPr>
          <p:nvPr/>
        </p:nvPicPr>
        <p:blipFill>
          <a:blip r:embed="rId3"/>
          <a:stretch>
            <a:fillRect/>
          </a:stretch>
        </p:blipFill>
        <p:spPr>
          <a:xfrm>
            <a:off x="4565650" y="952499"/>
            <a:ext cx="6192838" cy="5211635"/>
          </a:xfrm>
          <a:prstGeom prst="rect">
            <a:avLst/>
          </a:prstGeom>
        </p:spPr>
      </p:pic>
    </p:spTree>
    <p:extLst>
      <p:ext uri="{BB962C8B-B14F-4D97-AF65-F5344CB8AC3E}">
        <p14:creationId xmlns:p14="http://schemas.microsoft.com/office/powerpoint/2010/main" val="30599837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TotalTime>
  <Words>179</Words>
  <Application>Microsoft Macintosh PowerPoint</Application>
  <PresentationFormat>Widescreen</PresentationFormat>
  <Paragraphs>18</Paragraphs>
  <Slides>6</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EDA on Breast Cancer Survival</vt:lpstr>
      <vt:lpstr>Age distribution of the sample</vt:lpstr>
      <vt:lpstr>Age group v/s Survival status</vt:lpstr>
      <vt:lpstr>Year of Operation v/s count</vt:lpstr>
      <vt:lpstr>Positive Axillary Nodes v/s Age</vt:lpstr>
      <vt:lpstr>Heat Map of Dataset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EDA on Breast Cancer Survival</dc:title>
  <dc:creator>Saxena, Shivam</dc:creator>
  <cp:lastModifiedBy>Saxena, Shivam</cp:lastModifiedBy>
  <cp:revision>12</cp:revision>
  <dcterms:created xsi:type="dcterms:W3CDTF">2019-05-05T05:42:34Z</dcterms:created>
  <dcterms:modified xsi:type="dcterms:W3CDTF">2019-05-05T08:15:11Z</dcterms:modified>
</cp:coreProperties>
</file>